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72" r:id="rId3"/>
    <p:sldId id="257" r:id="rId4"/>
    <p:sldId id="259" r:id="rId5"/>
    <p:sldId id="260" r:id="rId6"/>
    <p:sldId id="265" r:id="rId7"/>
    <p:sldId id="266" r:id="rId8"/>
    <p:sldId id="263" r:id="rId9"/>
    <p:sldId id="267" r:id="rId10"/>
    <p:sldId id="276" r:id="rId11"/>
    <p:sldId id="261" r:id="rId12"/>
    <p:sldId id="268" r:id="rId13"/>
    <p:sldId id="269" r:id="rId14"/>
    <p:sldId id="270" r:id="rId15"/>
    <p:sldId id="275" r:id="rId16"/>
    <p:sldId id="277" r:id="rId17"/>
    <p:sldId id="273" r:id="rId18"/>
    <p:sldId id="262" r:id="rId19"/>
    <p:sldId id="274" r:id="rId20"/>
    <p:sldId id="271" r:id="rId21"/>
    <p:sldId id="278" r:id="rId22"/>
    <p:sldId id="26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73"/>
    <p:restoredTop sz="79786"/>
  </p:normalViewPr>
  <p:slideViewPr>
    <p:cSldViewPr snapToGrid="0" snapToObjects="1">
      <p:cViewPr varScale="1">
        <p:scale>
          <a:sx n="116" d="100"/>
          <a:sy n="116" d="100"/>
        </p:scale>
        <p:origin x="208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A3FCC7-6BEF-4FF2-BDAC-281646BC8FD8}" type="doc">
      <dgm:prSet loTypeId="urn:microsoft.com/office/officeart/2005/8/layout/hierarchy1" loCatId="hierarchy" qsTypeId="urn:microsoft.com/office/officeart/2005/8/quickstyle/simple4" qsCatId="simple" csTypeId="urn:microsoft.com/office/officeart/2005/8/colors/accent5_4" csCatId="accent5"/>
      <dgm:spPr/>
      <dgm:t>
        <a:bodyPr/>
        <a:lstStyle/>
        <a:p>
          <a:endParaRPr lang="en-US"/>
        </a:p>
      </dgm:t>
    </dgm:pt>
    <dgm:pt modelId="{217BA46D-D5DB-4F75-8F02-279199A1F383}">
      <dgm:prSet/>
      <dgm:spPr/>
      <dgm:t>
        <a:bodyPr/>
        <a:lstStyle/>
        <a:p>
          <a:r>
            <a:rPr lang="en-US" dirty="0"/>
            <a:t>A development tool</a:t>
          </a:r>
        </a:p>
      </dgm:t>
    </dgm:pt>
    <dgm:pt modelId="{CC664F32-288F-4575-ACFF-24747D3B3751}" type="parTrans" cxnId="{9B9F6186-FE1B-4CA9-A635-780B0D28C585}">
      <dgm:prSet/>
      <dgm:spPr/>
      <dgm:t>
        <a:bodyPr/>
        <a:lstStyle/>
        <a:p>
          <a:endParaRPr lang="en-US"/>
        </a:p>
      </dgm:t>
    </dgm:pt>
    <dgm:pt modelId="{6E27F1CF-B7D1-4F0C-A661-BE54B755C69B}" type="sibTrans" cxnId="{9B9F6186-FE1B-4CA9-A635-780B0D28C585}">
      <dgm:prSet/>
      <dgm:spPr/>
      <dgm:t>
        <a:bodyPr/>
        <a:lstStyle/>
        <a:p>
          <a:endParaRPr lang="en-US"/>
        </a:p>
      </dgm:t>
    </dgm:pt>
    <dgm:pt modelId="{5C364F3B-6A4E-4DF3-BEE9-FFD811202BEC}">
      <dgm:prSet/>
      <dgm:spPr/>
      <dgm:t>
        <a:bodyPr/>
        <a:lstStyle/>
        <a:p>
          <a:r>
            <a:rPr lang="en-US" dirty="0"/>
            <a:t>A place to save code</a:t>
          </a:r>
        </a:p>
      </dgm:t>
    </dgm:pt>
    <dgm:pt modelId="{75BACB8F-8FAA-4585-AE15-FCC9B65EFB5B}" type="parTrans" cxnId="{52D3A951-A492-4D11-9686-9DA8D23C0A5E}">
      <dgm:prSet/>
      <dgm:spPr/>
      <dgm:t>
        <a:bodyPr/>
        <a:lstStyle/>
        <a:p>
          <a:endParaRPr lang="en-US"/>
        </a:p>
      </dgm:t>
    </dgm:pt>
    <dgm:pt modelId="{8E6138B7-E1BB-43F7-8AE8-E8DC8E93C0AF}" type="sibTrans" cxnId="{52D3A951-A492-4D11-9686-9DA8D23C0A5E}">
      <dgm:prSet/>
      <dgm:spPr/>
      <dgm:t>
        <a:bodyPr/>
        <a:lstStyle/>
        <a:p>
          <a:endParaRPr lang="en-US"/>
        </a:p>
      </dgm:t>
    </dgm:pt>
    <dgm:pt modelId="{12B2C1DD-0FB5-45AB-A8C7-E84ED9D0F36A}">
      <dgm:prSet/>
      <dgm:spPr/>
      <dgm:t>
        <a:bodyPr/>
        <a:lstStyle/>
        <a:p>
          <a:r>
            <a:rPr lang="en-US" dirty="0"/>
            <a:t>Access to other libraries and info</a:t>
          </a:r>
        </a:p>
      </dgm:t>
    </dgm:pt>
    <dgm:pt modelId="{C48764DC-244D-4C18-8848-4106D209B217}" type="parTrans" cxnId="{F0405D7B-00F2-47A7-BC78-39A14855821E}">
      <dgm:prSet/>
      <dgm:spPr/>
      <dgm:t>
        <a:bodyPr/>
        <a:lstStyle/>
        <a:p>
          <a:endParaRPr lang="en-US"/>
        </a:p>
      </dgm:t>
    </dgm:pt>
    <dgm:pt modelId="{F23D0D04-2416-4576-B9D9-AD07B65AAEA3}" type="sibTrans" cxnId="{F0405D7B-00F2-47A7-BC78-39A14855821E}">
      <dgm:prSet/>
      <dgm:spPr/>
      <dgm:t>
        <a:bodyPr/>
        <a:lstStyle/>
        <a:p>
          <a:endParaRPr lang="en-US"/>
        </a:p>
      </dgm:t>
    </dgm:pt>
    <dgm:pt modelId="{D3DF7BD5-9CA9-CF45-871F-2AAA061CC1F3}" type="pres">
      <dgm:prSet presAssocID="{C8A3FCC7-6BEF-4FF2-BDAC-281646BC8FD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54423C8-A19A-D041-B71C-B3CF839FADD1}" type="pres">
      <dgm:prSet presAssocID="{217BA46D-D5DB-4F75-8F02-279199A1F383}" presName="hierRoot1" presStyleCnt="0"/>
      <dgm:spPr/>
    </dgm:pt>
    <dgm:pt modelId="{BAE469FE-9117-E942-9602-8E22877D7100}" type="pres">
      <dgm:prSet presAssocID="{217BA46D-D5DB-4F75-8F02-279199A1F383}" presName="composite" presStyleCnt="0"/>
      <dgm:spPr/>
    </dgm:pt>
    <dgm:pt modelId="{05E1302A-8ABF-984F-BD48-FB4A0347A8A9}" type="pres">
      <dgm:prSet presAssocID="{217BA46D-D5DB-4F75-8F02-279199A1F383}" presName="background" presStyleLbl="node0" presStyleIdx="0" presStyleCnt="3"/>
      <dgm:spPr/>
    </dgm:pt>
    <dgm:pt modelId="{5C01F1FD-C9BE-7F47-8653-2BE380DDB484}" type="pres">
      <dgm:prSet presAssocID="{217BA46D-D5DB-4F75-8F02-279199A1F383}" presName="text" presStyleLbl="fgAcc0" presStyleIdx="0" presStyleCnt="3">
        <dgm:presLayoutVars>
          <dgm:chPref val="3"/>
        </dgm:presLayoutVars>
      </dgm:prSet>
      <dgm:spPr/>
    </dgm:pt>
    <dgm:pt modelId="{6CD5B8F1-2406-8D4B-8BDB-7A72D1CFCC91}" type="pres">
      <dgm:prSet presAssocID="{217BA46D-D5DB-4F75-8F02-279199A1F383}" presName="hierChild2" presStyleCnt="0"/>
      <dgm:spPr/>
    </dgm:pt>
    <dgm:pt modelId="{7ADAE15D-6843-6144-BD80-FEA61CEBFEA1}" type="pres">
      <dgm:prSet presAssocID="{5C364F3B-6A4E-4DF3-BEE9-FFD811202BEC}" presName="hierRoot1" presStyleCnt="0"/>
      <dgm:spPr/>
    </dgm:pt>
    <dgm:pt modelId="{B1D21EBB-5009-2646-8BFE-F61BCC848370}" type="pres">
      <dgm:prSet presAssocID="{5C364F3B-6A4E-4DF3-BEE9-FFD811202BEC}" presName="composite" presStyleCnt="0"/>
      <dgm:spPr/>
    </dgm:pt>
    <dgm:pt modelId="{C0E7FB5C-C9B6-C049-BFB6-B56093E90A36}" type="pres">
      <dgm:prSet presAssocID="{5C364F3B-6A4E-4DF3-BEE9-FFD811202BEC}" presName="background" presStyleLbl="node0" presStyleIdx="1" presStyleCnt="3"/>
      <dgm:spPr/>
    </dgm:pt>
    <dgm:pt modelId="{C661E543-627A-904B-85A8-AAF12F8BF453}" type="pres">
      <dgm:prSet presAssocID="{5C364F3B-6A4E-4DF3-BEE9-FFD811202BEC}" presName="text" presStyleLbl="fgAcc0" presStyleIdx="1" presStyleCnt="3">
        <dgm:presLayoutVars>
          <dgm:chPref val="3"/>
        </dgm:presLayoutVars>
      </dgm:prSet>
      <dgm:spPr/>
    </dgm:pt>
    <dgm:pt modelId="{1E7CD9E2-A06A-7C4A-BA79-53F62D47BA1C}" type="pres">
      <dgm:prSet presAssocID="{5C364F3B-6A4E-4DF3-BEE9-FFD811202BEC}" presName="hierChild2" presStyleCnt="0"/>
      <dgm:spPr/>
    </dgm:pt>
    <dgm:pt modelId="{D2740764-13EB-3446-B3B0-68738DC94D9C}" type="pres">
      <dgm:prSet presAssocID="{12B2C1DD-0FB5-45AB-A8C7-E84ED9D0F36A}" presName="hierRoot1" presStyleCnt="0"/>
      <dgm:spPr/>
    </dgm:pt>
    <dgm:pt modelId="{EF00393A-27C4-804B-8D3C-88E6900ADD99}" type="pres">
      <dgm:prSet presAssocID="{12B2C1DD-0FB5-45AB-A8C7-E84ED9D0F36A}" presName="composite" presStyleCnt="0"/>
      <dgm:spPr/>
    </dgm:pt>
    <dgm:pt modelId="{10BBCE7B-A6E1-0E46-BEAE-0D5DEE30B0C4}" type="pres">
      <dgm:prSet presAssocID="{12B2C1DD-0FB5-45AB-A8C7-E84ED9D0F36A}" presName="background" presStyleLbl="node0" presStyleIdx="2" presStyleCnt="3"/>
      <dgm:spPr/>
    </dgm:pt>
    <dgm:pt modelId="{7241B175-D631-144A-BD2A-48185AA266A5}" type="pres">
      <dgm:prSet presAssocID="{12B2C1DD-0FB5-45AB-A8C7-E84ED9D0F36A}" presName="text" presStyleLbl="fgAcc0" presStyleIdx="2" presStyleCnt="3">
        <dgm:presLayoutVars>
          <dgm:chPref val="3"/>
        </dgm:presLayoutVars>
      </dgm:prSet>
      <dgm:spPr/>
    </dgm:pt>
    <dgm:pt modelId="{D657E02F-C84E-6945-B2E4-B947B9E10D0D}" type="pres">
      <dgm:prSet presAssocID="{12B2C1DD-0FB5-45AB-A8C7-E84ED9D0F36A}" presName="hierChild2" presStyleCnt="0"/>
      <dgm:spPr/>
    </dgm:pt>
  </dgm:ptLst>
  <dgm:cxnLst>
    <dgm:cxn modelId="{3BCE692D-113A-C749-91C2-81350DD7D9B2}" type="presOf" srcId="{12B2C1DD-0FB5-45AB-A8C7-E84ED9D0F36A}" destId="{7241B175-D631-144A-BD2A-48185AA266A5}" srcOrd="0" destOrd="0" presId="urn:microsoft.com/office/officeart/2005/8/layout/hierarchy1"/>
    <dgm:cxn modelId="{52D3A951-A492-4D11-9686-9DA8D23C0A5E}" srcId="{C8A3FCC7-6BEF-4FF2-BDAC-281646BC8FD8}" destId="{5C364F3B-6A4E-4DF3-BEE9-FFD811202BEC}" srcOrd="1" destOrd="0" parTransId="{75BACB8F-8FAA-4585-AE15-FCC9B65EFB5B}" sibTransId="{8E6138B7-E1BB-43F7-8AE8-E8DC8E93C0AF}"/>
    <dgm:cxn modelId="{F0405D7B-00F2-47A7-BC78-39A14855821E}" srcId="{C8A3FCC7-6BEF-4FF2-BDAC-281646BC8FD8}" destId="{12B2C1DD-0FB5-45AB-A8C7-E84ED9D0F36A}" srcOrd="2" destOrd="0" parTransId="{C48764DC-244D-4C18-8848-4106D209B217}" sibTransId="{F23D0D04-2416-4576-B9D9-AD07B65AAEA3}"/>
    <dgm:cxn modelId="{3C1A577D-DB18-4F4B-A590-22FC90BAC83F}" type="presOf" srcId="{217BA46D-D5DB-4F75-8F02-279199A1F383}" destId="{5C01F1FD-C9BE-7F47-8653-2BE380DDB484}" srcOrd="0" destOrd="0" presId="urn:microsoft.com/office/officeart/2005/8/layout/hierarchy1"/>
    <dgm:cxn modelId="{9B9F6186-FE1B-4CA9-A635-780B0D28C585}" srcId="{C8A3FCC7-6BEF-4FF2-BDAC-281646BC8FD8}" destId="{217BA46D-D5DB-4F75-8F02-279199A1F383}" srcOrd="0" destOrd="0" parTransId="{CC664F32-288F-4575-ACFF-24747D3B3751}" sibTransId="{6E27F1CF-B7D1-4F0C-A661-BE54B755C69B}"/>
    <dgm:cxn modelId="{288252D9-1479-B443-886A-4B110722797C}" type="presOf" srcId="{C8A3FCC7-6BEF-4FF2-BDAC-281646BC8FD8}" destId="{D3DF7BD5-9CA9-CF45-871F-2AAA061CC1F3}" srcOrd="0" destOrd="0" presId="urn:microsoft.com/office/officeart/2005/8/layout/hierarchy1"/>
    <dgm:cxn modelId="{502BACE8-21F9-194E-9EAC-C5E3DBBC1FA6}" type="presOf" srcId="{5C364F3B-6A4E-4DF3-BEE9-FFD811202BEC}" destId="{C661E543-627A-904B-85A8-AAF12F8BF453}" srcOrd="0" destOrd="0" presId="urn:microsoft.com/office/officeart/2005/8/layout/hierarchy1"/>
    <dgm:cxn modelId="{A9E301D7-D96A-8E41-B54D-406162ADF2DF}" type="presParOf" srcId="{D3DF7BD5-9CA9-CF45-871F-2AAA061CC1F3}" destId="{954423C8-A19A-D041-B71C-B3CF839FADD1}" srcOrd="0" destOrd="0" presId="urn:microsoft.com/office/officeart/2005/8/layout/hierarchy1"/>
    <dgm:cxn modelId="{8C1BF000-FCF0-1848-A598-E91A9439FF06}" type="presParOf" srcId="{954423C8-A19A-D041-B71C-B3CF839FADD1}" destId="{BAE469FE-9117-E942-9602-8E22877D7100}" srcOrd="0" destOrd="0" presId="urn:microsoft.com/office/officeart/2005/8/layout/hierarchy1"/>
    <dgm:cxn modelId="{B4002CD9-4D0C-B946-A223-CEEC855A1E3D}" type="presParOf" srcId="{BAE469FE-9117-E942-9602-8E22877D7100}" destId="{05E1302A-8ABF-984F-BD48-FB4A0347A8A9}" srcOrd="0" destOrd="0" presId="urn:microsoft.com/office/officeart/2005/8/layout/hierarchy1"/>
    <dgm:cxn modelId="{E90457F6-5FC5-864E-B91E-C8348420FE8C}" type="presParOf" srcId="{BAE469FE-9117-E942-9602-8E22877D7100}" destId="{5C01F1FD-C9BE-7F47-8653-2BE380DDB484}" srcOrd="1" destOrd="0" presId="urn:microsoft.com/office/officeart/2005/8/layout/hierarchy1"/>
    <dgm:cxn modelId="{3E9A9156-7594-7A41-837D-DF83EFF1C247}" type="presParOf" srcId="{954423C8-A19A-D041-B71C-B3CF839FADD1}" destId="{6CD5B8F1-2406-8D4B-8BDB-7A72D1CFCC91}" srcOrd="1" destOrd="0" presId="urn:microsoft.com/office/officeart/2005/8/layout/hierarchy1"/>
    <dgm:cxn modelId="{72935D0C-B924-A445-A80A-480650BF57C6}" type="presParOf" srcId="{D3DF7BD5-9CA9-CF45-871F-2AAA061CC1F3}" destId="{7ADAE15D-6843-6144-BD80-FEA61CEBFEA1}" srcOrd="1" destOrd="0" presId="urn:microsoft.com/office/officeart/2005/8/layout/hierarchy1"/>
    <dgm:cxn modelId="{0B096AF5-0B3F-3140-A517-44D22FE116CB}" type="presParOf" srcId="{7ADAE15D-6843-6144-BD80-FEA61CEBFEA1}" destId="{B1D21EBB-5009-2646-8BFE-F61BCC848370}" srcOrd="0" destOrd="0" presId="urn:microsoft.com/office/officeart/2005/8/layout/hierarchy1"/>
    <dgm:cxn modelId="{3BE61CD4-7C87-0D43-BAE9-A855FD24FA7A}" type="presParOf" srcId="{B1D21EBB-5009-2646-8BFE-F61BCC848370}" destId="{C0E7FB5C-C9B6-C049-BFB6-B56093E90A36}" srcOrd="0" destOrd="0" presId="urn:microsoft.com/office/officeart/2005/8/layout/hierarchy1"/>
    <dgm:cxn modelId="{706CF998-3A4D-864D-AFB3-9C0214127127}" type="presParOf" srcId="{B1D21EBB-5009-2646-8BFE-F61BCC848370}" destId="{C661E543-627A-904B-85A8-AAF12F8BF453}" srcOrd="1" destOrd="0" presId="urn:microsoft.com/office/officeart/2005/8/layout/hierarchy1"/>
    <dgm:cxn modelId="{1B5924F2-EAAF-8E4D-A73A-8A1BAC3CD9D9}" type="presParOf" srcId="{7ADAE15D-6843-6144-BD80-FEA61CEBFEA1}" destId="{1E7CD9E2-A06A-7C4A-BA79-53F62D47BA1C}" srcOrd="1" destOrd="0" presId="urn:microsoft.com/office/officeart/2005/8/layout/hierarchy1"/>
    <dgm:cxn modelId="{91629858-FCCD-1E44-B1BB-8439A0A92566}" type="presParOf" srcId="{D3DF7BD5-9CA9-CF45-871F-2AAA061CC1F3}" destId="{D2740764-13EB-3446-B3B0-68738DC94D9C}" srcOrd="2" destOrd="0" presId="urn:microsoft.com/office/officeart/2005/8/layout/hierarchy1"/>
    <dgm:cxn modelId="{F69A8936-A723-A744-9C08-827B33DA65E1}" type="presParOf" srcId="{D2740764-13EB-3446-B3B0-68738DC94D9C}" destId="{EF00393A-27C4-804B-8D3C-88E6900ADD99}" srcOrd="0" destOrd="0" presId="urn:microsoft.com/office/officeart/2005/8/layout/hierarchy1"/>
    <dgm:cxn modelId="{8CD662F9-1D01-204E-80E8-CBA9AAED11DE}" type="presParOf" srcId="{EF00393A-27C4-804B-8D3C-88E6900ADD99}" destId="{10BBCE7B-A6E1-0E46-BEAE-0D5DEE30B0C4}" srcOrd="0" destOrd="0" presId="urn:microsoft.com/office/officeart/2005/8/layout/hierarchy1"/>
    <dgm:cxn modelId="{408654C9-E2DE-A541-BED2-A2AA4E871D83}" type="presParOf" srcId="{EF00393A-27C4-804B-8D3C-88E6900ADD99}" destId="{7241B175-D631-144A-BD2A-48185AA266A5}" srcOrd="1" destOrd="0" presId="urn:microsoft.com/office/officeart/2005/8/layout/hierarchy1"/>
    <dgm:cxn modelId="{5D27CCA9-ED5D-2741-9871-7A38EAF77760}" type="presParOf" srcId="{D2740764-13EB-3446-B3B0-68738DC94D9C}" destId="{D657E02F-C84E-6945-B2E4-B947B9E10D0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E1302A-8ABF-984F-BD48-FB4A0347A8A9}">
      <dsp:nvSpPr>
        <dsp:cNvPr id="0" name=""/>
        <dsp:cNvSpPr/>
      </dsp:nvSpPr>
      <dsp:spPr>
        <a:xfrm>
          <a:off x="0" y="539743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C01F1FD-C9BE-7F47-8653-2BE380DDB484}">
      <dsp:nvSpPr>
        <dsp:cNvPr id="0" name=""/>
        <dsp:cNvSpPr/>
      </dsp:nvSpPr>
      <dsp:spPr>
        <a:xfrm>
          <a:off x="309562" y="833827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A development tool</a:t>
          </a:r>
        </a:p>
      </dsp:txBody>
      <dsp:txXfrm>
        <a:off x="361379" y="885644"/>
        <a:ext cx="2682428" cy="1665515"/>
      </dsp:txXfrm>
    </dsp:sp>
    <dsp:sp modelId="{C0E7FB5C-C9B6-C049-BFB6-B56093E90A36}">
      <dsp:nvSpPr>
        <dsp:cNvPr id="0" name=""/>
        <dsp:cNvSpPr/>
      </dsp:nvSpPr>
      <dsp:spPr>
        <a:xfrm>
          <a:off x="3405187" y="539743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61E543-627A-904B-85A8-AAF12F8BF453}">
      <dsp:nvSpPr>
        <dsp:cNvPr id="0" name=""/>
        <dsp:cNvSpPr/>
      </dsp:nvSpPr>
      <dsp:spPr>
        <a:xfrm>
          <a:off x="3714749" y="833827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A place to save code</a:t>
          </a:r>
        </a:p>
      </dsp:txBody>
      <dsp:txXfrm>
        <a:off x="3766566" y="885644"/>
        <a:ext cx="2682428" cy="1665515"/>
      </dsp:txXfrm>
    </dsp:sp>
    <dsp:sp modelId="{10BBCE7B-A6E1-0E46-BEAE-0D5DEE30B0C4}">
      <dsp:nvSpPr>
        <dsp:cNvPr id="0" name=""/>
        <dsp:cNvSpPr/>
      </dsp:nvSpPr>
      <dsp:spPr>
        <a:xfrm>
          <a:off x="6810375" y="539743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241B175-D631-144A-BD2A-48185AA266A5}">
      <dsp:nvSpPr>
        <dsp:cNvPr id="0" name=""/>
        <dsp:cNvSpPr/>
      </dsp:nvSpPr>
      <dsp:spPr>
        <a:xfrm>
          <a:off x="7119937" y="833827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Access to other libraries and info</a:t>
          </a:r>
        </a:p>
      </dsp:txBody>
      <dsp:txXfrm>
        <a:off x="7171754" y="885644"/>
        <a:ext cx="2682428" cy="16655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png>
</file>

<file path=ppt/media/image13.JPG>
</file>

<file path=ppt/media/image14.jp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g>
</file>

<file path=ppt/media/image31.jpg>
</file>

<file path=ppt/media/image32.gif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jpg>
</file>

<file path=ppt/media/image6.pn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D46BD-528D-4B44-955C-1D852856EFF9}" type="datetimeFigureOut">
              <a:rPr lang="en-US" smtClean="0"/>
              <a:t>4/4/18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C8470B-07DA-3B48-85E0-AA85C1458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1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Languages and syntaxes and </a:t>
            </a:r>
            <a:r>
              <a:rPr lang="en-US" dirty="0" err="1"/>
              <a:t>etc</a:t>
            </a:r>
            <a:r>
              <a:rPr lang="en-US" dirty="0"/>
              <a:t>… all boil down to 4 things: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8470B-07DA-3B48-85E0-AA85C14587D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75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0164486-9153-8941-A10D-97BDD188F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4400">
                <a:solidFill>
                  <a:srgbClr val="FFFFFF"/>
                </a:solidFill>
              </a:rPr>
              <a:t>Intro to Practical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C5C48-F745-554F-9715-DE56D0547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82FFFF"/>
                </a:solidFill>
              </a:rPr>
              <a:t>Making things with raspberry Pi and Python!</a:t>
            </a:r>
          </a:p>
        </p:txBody>
      </p:sp>
    </p:spTree>
    <p:extLst>
      <p:ext uri="{BB962C8B-B14F-4D97-AF65-F5344CB8AC3E}">
        <p14:creationId xmlns:p14="http://schemas.microsoft.com/office/powerpoint/2010/main" val="17142338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697F791-5FFA-4164-899F-EB52EA72B0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773AB25-A422-41AA-9737-5E04C1966D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A9636054-8421-D842-A892-03FD072D7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519" y="643467"/>
            <a:ext cx="5566562" cy="5566562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6AD0D387-1584-4477-B5F8-52B50D4F220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2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460BCE8-EF15-9342-AAB5-BA1506737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298" y="2744484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Take 15 minutes to celebrate!</a:t>
            </a:r>
          </a:p>
        </p:txBody>
      </p:sp>
    </p:spTree>
    <p:extLst>
      <p:ext uri="{BB962C8B-B14F-4D97-AF65-F5344CB8AC3E}">
        <p14:creationId xmlns:p14="http://schemas.microsoft.com/office/powerpoint/2010/main" val="34166645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6416E3-221E-054D-B1F4-4B19FE9AE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software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9F827B3-9A96-42E5-8441-209C6E06E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6"/>
            <a:ext cx="3957732" cy="4370389"/>
          </a:xfrm>
        </p:spPr>
        <p:txBody>
          <a:bodyPr>
            <a:noAutofit/>
          </a:bodyPr>
          <a:lstStyle/>
          <a:p>
            <a:r>
              <a:rPr lang="en-US" sz="2800" dirty="0"/>
              <a:t>Variables</a:t>
            </a:r>
          </a:p>
          <a:p>
            <a:endParaRPr lang="en-US" sz="2800" dirty="0"/>
          </a:p>
          <a:p>
            <a:r>
              <a:rPr lang="en-US" sz="2800" dirty="0"/>
              <a:t>Functions</a:t>
            </a:r>
          </a:p>
          <a:p>
            <a:endParaRPr lang="en-US" sz="2800" dirty="0"/>
          </a:p>
          <a:p>
            <a:r>
              <a:rPr lang="en-US" sz="2800" dirty="0"/>
              <a:t>Inputs</a:t>
            </a:r>
          </a:p>
          <a:p>
            <a:endParaRPr lang="en-US" sz="2800" dirty="0"/>
          </a:p>
          <a:p>
            <a:r>
              <a:rPr lang="en-US" sz="2800" dirty="0"/>
              <a:t>Outputs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02F872B-0896-5945-B599-B016ED4F78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827" r="-1" b="5606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1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29800-E606-0F48-B483-BA8E9D941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power!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7C0AD-A578-0B4F-AFB0-F4C0A1660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9294" y="1839166"/>
            <a:ext cx="5847450" cy="3541714"/>
          </a:xfrm>
        </p:spPr>
        <p:txBody>
          <a:bodyPr>
            <a:normAutofit/>
          </a:bodyPr>
          <a:lstStyle/>
          <a:p>
            <a:r>
              <a:rPr lang="en-US" sz="2800" dirty="0"/>
              <a:t>How do we “build” software?</a:t>
            </a:r>
          </a:p>
          <a:p>
            <a:endParaRPr lang="en-US" sz="2800" dirty="0"/>
          </a:p>
          <a:p>
            <a:r>
              <a:rPr lang="en-US" sz="2800" dirty="0"/>
              <a:t>What are the resources you need?</a:t>
            </a:r>
          </a:p>
          <a:p>
            <a:endParaRPr lang="en-US" sz="2800" dirty="0"/>
          </a:p>
          <a:p>
            <a:r>
              <a:rPr lang="en-US" sz="2800" dirty="0"/>
              <a:t>Keeping track of code?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B8D817-8E56-3148-B33E-DA63AB515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427" y="858665"/>
            <a:ext cx="3577881" cy="31616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119FFF-34F9-9E44-99DF-72FED0D3F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3999" y="0"/>
            <a:ext cx="1626824" cy="688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5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7811E-A4F8-8E4E-9624-B11AAD8F9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Getting started with writing code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3514CCF-9C9E-4A3E-8265-09B23DCB26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6610113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1704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E1302A-8ABF-984F-BD48-FB4A0347A8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05E1302A-8ABF-984F-BD48-FB4A0347A8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C01F1FD-C9BE-7F47-8653-2BE380DDB4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5C01F1FD-C9BE-7F47-8653-2BE380DDB4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E7FB5C-C9B6-C049-BFB6-B56093E90A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">
                                            <p:graphicEl>
                                              <a:dgm id="{C0E7FB5C-C9B6-C049-BFB6-B56093E90A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661E543-627A-904B-85A8-AAF12F8BF4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C661E543-627A-904B-85A8-AAF12F8BF4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0BBCE7B-A6E1-0E46-BEAE-0D5DEE30B0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10BBCE7B-A6E1-0E46-BEAE-0D5DEE30B0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241B175-D631-144A-BD2A-48185AA266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7241B175-D631-144A-BD2A-48185AA266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5AFED6-EEE2-6E46-A030-8414AD189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0122" y="2236615"/>
            <a:ext cx="3435059" cy="901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45EC42-6A81-974E-8A5A-0E36303FA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797" y="3451787"/>
            <a:ext cx="4065888" cy="10535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5F565C-A80F-EB44-8E06-202BABF97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8399" y="3410093"/>
            <a:ext cx="1822339" cy="18223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AF4C60-79C2-0249-AE9E-D1DF81C090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6963" y="636781"/>
            <a:ext cx="4063159" cy="26566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DE4610-72C8-2C41-9282-EB2D963601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797" y="636782"/>
            <a:ext cx="4226167" cy="26566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3C5E4D-182A-474B-81F0-4593860D69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0122" y="636780"/>
            <a:ext cx="3487932" cy="14444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168CE1-76BD-4E4E-BE9E-E2B920E113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0797" y="4663642"/>
            <a:ext cx="1139276" cy="11196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B5B70E-2646-964A-88AF-719443F8DE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09169" y="4698530"/>
            <a:ext cx="2787604" cy="6550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E166DA9-B2DF-DF4A-9AAD-85444AC6D8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0122" y="3410094"/>
            <a:ext cx="1712169" cy="171216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90C5685-7F6F-AD4F-91EC-A96A4BE334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85539" y="3410093"/>
            <a:ext cx="1358865" cy="17121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7204F17-A3C8-3E4C-8BD5-44C4BBB8D72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80314" y="3410092"/>
            <a:ext cx="1538182" cy="184581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69B3BA2-1834-004F-AC73-171AD5CFA17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718398" y="5349063"/>
            <a:ext cx="2773071" cy="141303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D92C792-E49F-7548-B1F8-8B88B19DE51A}"/>
              </a:ext>
            </a:extLst>
          </p:cNvPr>
          <p:cNvSpPr txBox="1"/>
          <p:nvPr/>
        </p:nvSpPr>
        <p:spPr>
          <a:xfrm>
            <a:off x="250797" y="95003"/>
            <a:ext cx="42261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 TOOL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6120FC-D7A8-5C49-974B-FF2D0639D25B}"/>
              </a:ext>
            </a:extLst>
          </p:cNvPr>
          <p:cNvSpPr txBox="1"/>
          <p:nvPr/>
        </p:nvSpPr>
        <p:spPr>
          <a:xfrm>
            <a:off x="4476962" y="104282"/>
            <a:ext cx="40631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 PLACE TO PUT IT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E3BFCF-0F9C-8D49-9099-9AE25DFEFC1D}"/>
              </a:ext>
            </a:extLst>
          </p:cNvPr>
          <p:cNvSpPr txBox="1"/>
          <p:nvPr/>
        </p:nvSpPr>
        <p:spPr>
          <a:xfrm>
            <a:off x="8540121" y="113559"/>
            <a:ext cx="3487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105970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19AFBE53-1417-406B-8083-DBE0DA72F29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FB9EE4F0-B261-4AB0-BEE3-AA9DD198FC4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E326B6E-9130-4E5B-8C29-0412BDFD525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D15BBE67-0A7A-4318-94C9-9EDC68E9E4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6C189044-A310-4008-ABE3-A833238AA1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Rectangle 8">
              <a:extLst>
                <a:ext uri="{FF2B5EF4-FFF2-40B4-BE49-F238E27FC236}">
                  <a16:creationId xmlns:a16="http://schemas.microsoft.com/office/drawing/2014/main" id="{714E393D-E3AB-4084-8580-2EC4D75B0BC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5407A34B-6BDC-4CC4-9D15-2E71F3DB40C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5E952981-3D27-403A-9B35-142261662E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339D7F6E-841D-4697-A877-0F25113BA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226F9E1B-2970-4504-8E6C-1A42D05FC2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6F11A9CB-BE43-4423-987B-B43046D146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F21925AB-CEC6-4210-929C-5BAB1C9579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9B4BB7F4-36A3-49C5-A85E-660BF09014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89A82E2C-666C-4E88-B3A9-C95B5AE94DC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1363187E-6516-4018-A78B-CE0F7F2321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3FF62829-5C7E-4110-A186-F4E8655E29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87E9C9B7-0C7F-44A7-B610-5B095C4425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037E5EC-D21D-4C3F-B081-B46C3B47CF6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EAE8AAB2-DE35-4AED-8C9C-0718A33A846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062ACCDA-6A76-4812-BA3A-F3C6E14438E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38825C85-74E0-4664-95AC-682625B991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D87E8B0A-2B1D-48E5-8107-F2855CFFD2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E46FC211-5F4B-478B-8761-A65D211665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43C493A4-4703-4917-A281-F15E323F147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4B369EDA-1458-423B-839F-4FB0EE9204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DB5E8117-FFBB-49D5-87C6-24D8E06CE37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04D5DC4A-7C40-4236-B475-FA6AA43694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76858373-C51B-4201-80F4-8033167041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D159A53F-DA7E-4CD5-AA84-55B3AC5EEA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E4B70A8B-09AC-45AA-952C-242D7E1474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Rectangle 33">
              <a:extLst>
                <a:ext uri="{FF2B5EF4-FFF2-40B4-BE49-F238E27FC236}">
                  <a16:creationId xmlns:a16="http://schemas.microsoft.com/office/drawing/2014/main" id="{63C8CAD6-F5BE-4961-AC48-2A34FA4E778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AEBA7DBD-C171-47A7-9249-562A06AC2B6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80F934E3-6775-4A9E-8666-7D050E4287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F7E8F3A1-E3AE-4A22-82FE-71C4C163AF2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27DFF928-27F3-44A1-9468-219DD390BE0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47C61A3E-9A0A-4547-9B8A-DD8CD6D473D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FC684095-4805-413B-A9EB-63A2417B53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AF830B5E-DCF9-4CBD-8746-C5219013D8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FE6882C0-1C73-4E53-A884-3202385D7C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9611015E-699B-4BA5-A162-8BABC91454C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8C6A611F-CBE4-46B7-96F6-803B2D2607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FDCF0D71-6D32-4B72-B7E1-678BA980A8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Rectangle 45">
              <a:extLst>
                <a:ext uri="{FF2B5EF4-FFF2-40B4-BE49-F238E27FC236}">
                  <a16:creationId xmlns:a16="http://schemas.microsoft.com/office/drawing/2014/main" id="{FE6E605A-8ECF-47E5-ABDD-B4874FF18F1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1329BFCB-3C83-438B-8C18-20576CA6B3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9E013566-6E0D-4B88-9731-0BBACA1408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1668707D-D4E8-40EC-94C2-F83C6E2226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0CE0CBC9-140F-475C-93C6-446BDBB76C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0">
              <a:extLst>
                <a:ext uri="{FF2B5EF4-FFF2-40B4-BE49-F238E27FC236}">
                  <a16:creationId xmlns:a16="http://schemas.microsoft.com/office/drawing/2014/main" id="{0ED9FFD9-3111-4C21-8013-063D0A89F3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C75E760C-E1DB-475D-905D-FC3F430FE3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2">
              <a:extLst>
                <a:ext uri="{FF2B5EF4-FFF2-40B4-BE49-F238E27FC236}">
                  <a16:creationId xmlns:a16="http://schemas.microsoft.com/office/drawing/2014/main" id="{1F4DF02E-1FC7-48AB-8CDA-940C8A50087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3">
              <a:extLst>
                <a:ext uri="{FF2B5EF4-FFF2-40B4-BE49-F238E27FC236}">
                  <a16:creationId xmlns:a16="http://schemas.microsoft.com/office/drawing/2014/main" id="{193ABE5A-1C12-4B38-8078-51A0BAB3C00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4">
              <a:extLst>
                <a:ext uri="{FF2B5EF4-FFF2-40B4-BE49-F238E27FC236}">
                  <a16:creationId xmlns:a16="http://schemas.microsoft.com/office/drawing/2014/main" id="{3A57AD1C-4CC5-4E62-A352-D3B142B9DFC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5">
              <a:extLst>
                <a:ext uri="{FF2B5EF4-FFF2-40B4-BE49-F238E27FC236}">
                  <a16:creationId xmlns:a16="http://schemas.microsoft.com/office/drawing/2014/main" id="{646D40AD-4384-42ED-B1A0-A47C165C6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6">
              <a:extLst>
                <a:ext uri="{FF2B5EF4-FFF2-40B4-BE49-F238E27FC236}">
                  <a16:creationId xmlns:a16="http://schemas.microsoft.com/office/drawing/2014/main" id="{0786C2FA-21FD-4F48-9E96-C5D8E6159EB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7">
              <a:extLst>
                <a:ext uri="{FF2B5EF4-FFF2-40B4-BE49-F238E27FC236}">
                  <a16:creationId xmlns:a16="http://schemas.microsoft.com/office/drawing/2014/main" id="{AFE6F50A-21B5-4B98-9C3B-B89FFC6FBAB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8">
              <a:extLst>
                <a:ext uri="{FF2B5EF4-FFF2-40B4-BE49-F238E27FC236}">
                  <a16:creationId xmlns:a16="http://schemas.microsoft.com/office/drawing/2014/main" id="{2454210A-9717-44AF-9D76-0426534C35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5FD6327F-A17E-444E-9F0E-D188FB04F97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5" name="Rectangle 74">
              <a:extLst>
                <a:ext uri="{FF2B5EF4-FFF2-40B4-BE49-F238E27FC236}">
                  <a16:creationId xmlns:a16="http://schemas.microsoft.com/office/drawing/2014/main" id="{8FCC494F-B56D-44C2-8AB5-150844F0B1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2">
              <a:extLst>
                <a:ext uri="{FF2B5EF4-FFF2-40B4-BE49-F238E27FC236}">
                  <a16:creationId xmlns:a16="http://schemas.microsoft.com/office/drawing/2014/main" id="{BBD23A86-FDF3-481B-B938-ABA3AD0C00F5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668AA93-FF4C-442A-BDA4-3ABA58BB431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209972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9" name="Rectangle 5">
              <a:extLst>
                <a:ext uri="{FF2B5EF4-FFF2-40B4-BE49-F238E27FC236}">
                  <a16:creationId xmlns:a16="http://schemas.microsoft.com/office/drawing/2014/main" id="{9D2A75A0-F53A-4BFE-BC75-A4A92131669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6">
              <a:extLst>
                <a:ext uri="{FF2B5EF4-FFF2-40B4-BE49-F238E27FC236}">
                  <a16:creationId xmlns:a16="http://schemas.microsoft.com/office/drawing/2014/main" id="{B7484787-FA1A-4297-A049-A02062525E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19D612E4-C482-45A5-82F3-A507C782CD7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8">
              <a:extLst>
                <a:ext uri="{FF2B5EF4-FFF2-40B4-BE49-F238E27FC236}">
                  <a16:creationId xmlns:a16="http://schemas.microsoft.com/office/drawing/2014/main" id="{1C9921F5-620D-42EC-A644-C5FB67AD841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3" name="Freeform 9">
              <a:extLst>
                <a:ext uri="{FF2B5EF4-FFF2-40B4-BE49-F238E27FC236}">
                  <a16:creationId xmlns:a16="http://schemas.microsoft.com/office/drawing/2014/main" id="{C66A12DA-CAED-4D4F-AC9C-9BEB6E26113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0">
              <a:extLst>
                <a:ext uri="{FF2B5EF4-FFF2-40B4-BE49-F238E27FC236}">
                  <a16:creationId xmlns:a16="http://schemas.microsoft.com/office/drawing/2014/main" id="{7FF02F74-784E-4018-894E-F6416D62F2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1">
              <a:extLst>
                <a:ext uri="{FF2B5EF4-FFF2-40B4-BE49-F238E27FC236}">
                  <a16:creationId xmlns:a16="http://schemas.microsoft.com/office/drawing/2014/main" id="{CD09A278-0900-48E4-A655-ED239B7F597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66D5B183-F58E-43EA-9564-FD89A25549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3">
              <a:extLst>
                <a:ext uri="{FF2B5EF4-FFF2-40B4-BE49-F238E27FC236}">
                  <a16:creationId xmlns:a16="http://schemas.microsoft.com/office/drawing/2014/main" id="{05ED2B71-6EF1-497E-AE32-EBE12A0202C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4">
              <a:extLst>
                <a:ext uri="{FF2B5EF4-FFF2-40B4-BE49-F238E27FC236}">
                  <a16:creationId xmlns:a16="http://schemas.microsoft.com/office/drawing/2014/main" id="{916DF4A5-6935-4EBF-9920-20B77FCDA4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5">
              <a:extLst>
                <a:ext uri="{FF2B5EF4-FFF2-40B4-BE49-F238E27FC236}">
                  <a16:creationId xmlns:a16="http://schemas.microsoft.com/office/drawing/2014/main" id="{263CF0FC-1C83-4150-9A33-751BE675C5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6">
              <a:extLst>
                <a:ext uri="{FF2B5EF4-FFF2-40B4-BE49-F238E27FC236}">
                  <a16:creationId xmlns:a16="http://schemas.microsoft.com/office/drawing/2014/main" id="{8EC721E5-6BBE-425F-9931-796D6D4A7A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7">
              <a:extLst>
                <a:ext uri="{FF2B5EF4-FFF2-40B4-BE49-F238E27FC236}">
                  <a16:creationId xmlns:a16="http://schemas.microsoft.com/office/drawing/2014/main" id="{5F3D2DE7-5D99-4708-80D7-C188B461364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8">
              <a:extLst>
                <a:ext uri="{FF2B5EF4-FFF2-40B4-BE49-F238E27FC236}">
                  <a16:creationId xmlns:a16="http://schemas.microsoft.com/office/drawing/2014/main" id="{9534E9C8-EB97-48DD-B391-03F25856AF9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19">
              <a:extLst>
                <a:ext uri="{FF2B5EF4-FFF2-40B4-BE49-F238E27FC236}">
                  <a16:creationId xmlns:a16="http://schemas.microsoft.com/office/drawing/2014/main" id="{6E58EB65-EFB3-4839-9764-6C26B171FA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0">
              <a:extLst>
                <a:ext uri="{FF2B5EF4-FFF2-40B4-BE49-F238E27FC236}">
                  <a16:creationId xmlns:a16="http://schemas.microsoft.com/office/drawing/2014/main" id="{DC1A6D87-BC51-47C4-BE48-DB1C388F901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1">
              <a:extLst>
                <a:ext uri="{FF2B5EF4-FFF2-40B4-BE49-F238E27FC236}">
                  <a16:creationId xmlns:a16="http://schemas.microsoft.com/office/drawing/2014/main" id="{9DEB295F-EB07-46CB-B820-DEBF8D666A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2">
              <a:extLst>
                <a:ext uri="{FF2B5EF4-FFF2-40B4-BE49-F238E27FC236}">
                  <a16:creationId xmlns:a16="http://schemas.microsoft.com/office/drawing/2014/main" id="{232B6FDE-0554-4884-BB52-E6E7A2B81F4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3">
              <a:extLst>
                <a:ext uri="{FF2B5EF4-FFF2-40B4-BE49-F238E27FC236}">
                  <a16:creationId xmlns:a16="http://schemas.microsoft.com/office/drawing/2014/main" id="{33F8E016-C586-4EFA-86BF-462ECDB1650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4">
              <a:extLst>
                <a:ext uri="{FF2B5EF4-FFF2-40B4-BE49-F238E27FC236}">
                  <a16:creationId xmlns:a16="http://schemas.microsoft.com/office/drawing/2014/main" id="{C7D92C65-152F-4576-8818-550CA58F89A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5">
              <a:extLst>
                <a:ext uri="{FF2B5EF4-FFF2-40B4-BE49-F238E27FC236}">
                  <a16:creationId xmlns:a16="http://schemas.microsoft.com/office/drawing/2014/main" id="{CFE7DE4D-564E-4D13-B9F9-D65F5CC807A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6">
              <a:extLst>
                <a:ext uri="{FF2B5EF4-FFF2-40B4-BE49-F238E27FC236}">
                  <a16:creationId xmlns:a16="http://schemas.microsoft.com/office/drawing/2014/main" id="{AE3A2869-5F16-470A-B1F1-6225D31CD9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7">
              <a:extLst>
                <a:ext uri="{FF2B5EF4-FFF2-40B4-BE49-F238E27FC236}">
                  <a16:creationId xmlns:a16="http://schemas.microsoft.com/office/drawing/2014/main" id="{4B1F1F82-B05C-4E83-9F9D-58021D5F7A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8">
              <a:extLst>
                <a:ext uri="{FF2B5EF4-FFF2-40B4-BE49-F238E27FC236}">
                  <a16:creationId xmlns:a16="http://schemas.microsoft.com/office/drawing/2014/main" id="{198EA033-EC8F-4A04-B8B7-01399CAA94B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9">
              <a:extLst>
                <a:ext uri="{FF2B5EF4-FFF2-40B4-BE49-F238E27FC236}">
                  <a16:creationId xmlns:a16="http://schemas.microsoft.com/office/drawing/2014/main" id="{C4C064B6-B7E5-4C63-BBBA-1BDBA177FED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D12E7091-5132-4D00-B9FF-0E5D3ED16F4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1">
              <a:extLst>
                <a:ext uri="{FF2B5EF4-FFF2-40B4-BE49-F238E27FC236}">
                  <a16:creationId xmlns:a16="http://schemas.microsoft.com/office/drawing/2014/main" id="{ED59EFA6-EA26-4CB4-BB3D-1AF25FF7612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3FCC2BA9-F8FC-4DF2-B092-F89F9A0D6C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33">
              <a:extLst>
                <a:ext uri="{FF2B5EF4-FFF2-40B4-BE49-F238E27FC236}">
                  <a16:creationId xmlns:a16="http://schemas.microsoft.com/office/drawing/2014/main" id="{40634440-FA47-44BB-B877-85BC9BF75A6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34">
              <a:extLst>
                <a:ext uri="{FF2B5EF4-FFF2-40B4-BE49-F238E27FC236}">
                  <a16:creationId xmlns:a16="http://schemas.microsoft.com/office/drawing/2014/main" id="{77E82A3B-6AE8-45BD-A4DF-090A0A5F40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5">
              <a:extLst>
                <a:ext uri="{FF2B5EF4-FFF2-40B4-BE49-F238E27FC236}">
                  <a16:creationId xmlns:a16="http://schemas.microsoft.com/office/drawing/2014/main" id="{4DAEF1C3-2875-46BE-9073-7BF2E26407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6">
              <a:extLst>
                <a:ext uri="{FF2B5EF4-FFF2-40B4-BE49-F238E27FC236}">
                  <a16:creationId xmlns:a16="http://schemas.microsoft.com/office/drawing/2014/main" id="{42B4F80E-3597-44E0-8789-6D706BD4223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7">
              <a:extLst>
                <a:ext uri="{FF2B5EF4-FFF2-40B4-BE49-F238E27FC236}">
                  <a16:creationId xmlns:a16="http://schemas.microsoft.com/office/drawing/2014/main" id="{5A3A41A8-43D9-466C-AEE5-0DD65327B1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8">
              <a:extLst>
                <a:ext uri="{FF2B5EF4-FFF2-40B4-BE49-F238E27FC236}">
                  <a16:creationId xmlns:a16="http://schemas.microsoft.com/office/drawing/2014/main" id="{E96B4C54-8148-4AE4-A83B-AAE2D33B86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39">
              <a:extLst>
                <a:ext uri="{FF2B5EF4-FFF2-40B4-BE49-F238E27FC236}">
                  <a16:creationId xmlns:a16="http://schemas.microsoft.com/office/drawing/2014/main" id="{67C8ED3D-2017-4E54-9A47-5AA88C3C5D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0">
              <a:extLst>
                <a:ext uri="{FF2B5EF4-FFF2-40B4-BE49-F238E27FC236}">
                  <a16:creationId xmlns:a16="http://schemas.microsoft.com/office/drawing/2014/main" id="{8D13B589-B313-490B-A2CD-AF71FC12096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1">
              <a:extLst>
                <a:ext uri="{FF2B5EF4-FFF2-40B4-BE49-F238E27FC236}">
                  <a16:creationId xmlns:a16="http://schemas.microsoft.com/office/drawing/2014/main" id="{060B523E-FA70-41C7-BB23-F025EA6116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2">
              <a:extLst>
                <a:ext uri="{FF2B5EF4-FFF2-40B4-BE49-F238E27FC236}">
                  <a16:creationId xmlns:a16="http://schemas.microsoft.com/office/drawing/2014/main" id="{BEDD0E0A-0C0F-4720-AAE9-83B0B9716B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3">
              <a:extLst>
                <a:ext uri="{FF2B5EF4-FFF2-40B4-BE49-F238E27FC236}">
                  <a16:creationId xmlns:a16="http://schemas.microsoft.com/office/drawing/2014/main" id="{86895091-4200-4C53-BAFB-E2AA4451FD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4">
              <a:extLst>
                <a:ext uri="{FF2B5EF4-FFF2-40B4-BE49-F238E27FC236}">
                  <a16:creationId xmlns:a16="http://schemas.microsoft.com/office/drawing/2014/main" id="{9440D2A0-1CEC-425A-94A1-A74CF84720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Rectangle 45">
              <a:extLst>
                <a:ext uri="{FF2B5EF4-FFF2-40B4-BE49-F238E27FC236}">
                  <a16:creationId xmlns:a16="http://schemas.microsoft.com/office/drawing/2014/main" id="{6149F885-C0DE-4A04-926A-38177FDE435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0" name="Freeform 46">
              <a:extLst>
                <a:ext uri="{FF2B5EF4-FFF2-40B4-BE49-F238E27FC236}">
                  <a16:creationId xmlns:a16="http://schemas.microsoft.com/office/drawing/2014/main" id="{98D23148-4030-4494-9598-4FA6BEE695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7">
              <a:extLst>
                <a:ext uri="{FF2B5EF4-FFF2-40B4-BE49-F238E27FC236}">
                  <a16:creationId xmlns:a16="http://schemas.microsoft.com/office/drawing/2014/main" id="{F455ED10-5E0A-49EF-B298-58CC5CA0FF7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8">
              <a:extLst>
                <a:ext uri="{FF2B5EF4-FFF2-40B4-BE49-F238E27FC236}">
                  <a16:creationId xmlns:a16="http://schemas.microsoft.com/office/drawing/2014/main" id="{9F346543-3989-4AA1-89F6-7B037A319A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49">
              <a:extLst>
                <a:ext uri="{FF2B5EF4-FFF2-40B4-BE49-F238E27FC236}">
                  <a16:creationId xmlns:a16="http://schemas.microsoft.com/office/drawing/2014/main" id="{D17ADD78-75AB-4500-8C1D-43031123AC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0">
              <a:extLst>
                <a:ext uri="{FF2B5EF4-FFF2-40B4-BE49-F238E27FC236}">
                  <a16:creationId xmlns:a16="http://schemas.microsoft.com/office/drawing/2014/main" id="{F27490AC-9C23-498A-945C-F24660CCD26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1">
              <a:extLst>
                <a:ext uri="{FF2B5EF4-FFF2-40B4-BE49-F238E27FC236}">
                  <a16:creationId xmlns:a16="http://schemas.microsoft.com/office/drawing/2014/main" id="{E6B6981B-6130-41E6-80F5-8F391B0070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2">
              <a:extLst>
                <a:ext uri="{FF2B5EF4-FFF2-40B4-BE49-F238E27FC236}">
                  <a16:creationId xmlns:a16="http://schemas.microsoft.com/office/drawing/2014/main" id="{5363ACD6-75A6-4C29-A510-F478987A6B7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3">
              <a:extLst>
                <a:ext uri="{FF2B5EF4-FFF2-40B4-BE49-F238E27FC236}">
                  <a16:creationId xmlns:a16="http://schemas.microsoft.com/office/drawing/2014/main" id="{25A23B0F-E150-4E94-BCEF-DC2181B845A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4">
              <a:extLst>
                <a:ext uri="{FF2B5EF4-FFF2-40B4-BE49-F238E27FC236}">
                  <a16:creationId xmlns:a16="http://schemas.microsoft.com/office/drawing/2014/main" id="{121C8C5B-6C26-4529-B72F-3B19A4F6FB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5">
              <a:extLst>
                <a:ext uri="{FF2B5EF4-FFF2-40B4-BE49-F238E27FC236}">
                  <a16:creationId xmlns:a16="http://schemas.microsoft.com/office/drawing/2014/main" id="{F6E7899C-BE8F-4093-B963-C7440D5FB46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6">
              <a:extLst>
                <a:ext uri="{FF2B5EF4-FFF2-40B4-BE49-F238E27FC236}">
                  <a16:creationId xmlns:a16="http://schemas.microsoft.com/office/drawing/2014/main" id="{3431B89A-E9CD-4CD6-AB67-CB1424C63BB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7">
              <a:extLst>
                <a:ext uri="{FF2B5EF4-FFF2-40B4-BE49-F238E27FC236}">
                  <a16:creationId xmlns:a16="http://schemas.microsoft.com/office/drawing/2014/main" id="{5BC220CB-1AD8-45EB-BAAC-175DD97C3E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58">
              <a:extLst>
                <a:ext uri="{FF2B5EF4-FFF2-40B4-BE49-F238E27FC236}">
                  <a16:creationId xmlns:a16="http://schemas.microsoft.com/office/drawing/2014/main" id="{FAEFE86D-20E4-43C8-A7A3-B5E2C4E773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8592E23A-53AB-654E-BC44-40AF52D058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79" r="1" b="1"/>
          <a:stretch/>
        </p:blipFill>
        <p:spPr>
          <a:xfrm>
            <a:off x="-5596" y="3427414"/>
            <a:ext cx="4640280" cy="3430587"/>
          </a:xfrm>
          <a:custGeom>
            <a:avLst/>
            <a:gdLst>
              <a:gd name="connsiteX0" fmla="*/ 0 w 6101597"/>
              <a:gd name="connsiteY0" fmla="*/ 0 h 3430587"/>
              <a:gd name="connsiteX1" fmla="*/ 6101597 w 6101597"/>
              <a:gd name="connsiteY1" fmla="*/ 0 h 3430587"/>
              <a:gd name="connsiteX2" fmla="*/ 6101597 w 6101597"/>
              <a:gd name="connsiteY2" fmla="*/ 3430587 h 3430587"/>
              <a:gd name="connsiteX3" fmla="*/ 0 w 6101597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3196C4-9CEF-8D48-8782-62E7D8D0597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44" r="829" b="-3"/>
          <a:stretch/>
        </p:blipFill>
        <p:spPr>
          <a:xfrm>
            <a:off x="-5596" y="1"/>
            <a:ext cx="4640280" cy="3427413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grpSp>
        <p:nvGrpSpPr>
          <p:cNvPr id="134" name="Group 133">
            <a:extLst>
              <a:ext uri="{FF2B5EF4-FFF2-40B4-BE49-F238E27FC236}">
                <a16:creationId xmlns:a16="http://schemas.microsoft.com/office/drawing/2014/main" id="{AE4ECE8F-124D-4888-8130-D9515CCFE9D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5" name="Freeform 32">
              <a:extLst>
                <a:ext uri="{FF2B5EF4-FFF2-40B4-BE49-F238E27FC236}">
                  <a16:creationId xmlns:a16="http://schemas.microsoft.com/office/drawing/2014/main" id="{F9D960DE-EB67-4162-B66C-6E43B9E106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3">
              <a:extLst>
                <a:ext uri="{FF2B5EF4-FFF2-40B4-BE49-F238E27FC236}">
                  <a16:creationId xmlns:a16="http://schemas.microsoft.com/office/drawing/2014/main" id="{E2238BEA-92E9-42ED-A772-76C310F429B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4">
              <a:extLst>
                <a:ext uri="{FF2B5EF4-FFF2-40B4-BE49-F238E27FC236}">
                  <a16:creationId xmlns:a16="http://schemas.microsoft.com/office/drawing/2014/main" id="{C376E765-7D5C-4DFB-8431-AB15352DC8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35">
              <a:extLst>
                <a:ext uri="{FF2B5EF4-FFF2-40B4-BE49-F238E27FC236}">
                  <a16:creationId xmlns:a16="http://schemas.microsoft.com/office/drawing/2014/main" id="{258D295C-264A-486F-8304-BD2B403C946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36">
              <a:extLst>
                <a:ext uri="{FF2B5EF4-FFF2-40B4-BE49-F238E27FC236}">
                  <a16:creationId xmlns:a16="http://schemas.microsoft.com/office/drawing/2014/main" id="{39A6E9A0-6FD8-4D0E-816F-90BCB86C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37">
              <a:extLst>
                <a:ext uri="{FF2B5EF4-FFF2-40B4-BE49-F238E27FC236}">
                  <a16:creationId xmlns:a16="http://schemas.microsoft.com/office/drawing/2014/main" id="{124D857F-019C-4CE8-AA49-243434FE8E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38">
              <a:extLst>
                <a:ext uri="{FF2B5EF4-FFF2-40B4-BE49-F238E27FC236}">
                  <a16:creationId xmlns:a16="http://schemas.microsoft.com/office/drawing/2014/main" id="{F2CF9855-F333-45B8-B42D-408BB07FE9A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9">
              <a:extLst>
                <a:ext uri="{FF2B5EF4-FFF2-40B4-BE49-F238E27FC236}">
                  <a16:creationId xmlns:a16="http://schemas.microsoft.com/office/drawing/2014/main" id="{37C320C7-EF0F-42F3-BF6E-CDA7E50CBA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0">
              <a:extLst>
                <a:ext uri="{FF2B5EF4-FFF2-40B4-BE49-F238E27FC236}">
                  <a16:creationId xmlns:a16="http://schemas.microsoft.com/office/drawing/2014/main" id="{A3B6E684-CFDE-4A8D-BF88-AC7980AABE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Rectangle 41">
              <a:extLst>
                <a:ext uri="{FF2B5EF4-FFF2-40B4-BE49-F238E27FC236}">
                  <a16:creationId xmlns:a16="http://schemas.microsoft.com/office/drawing/2014/main" id="{03A57975-E821-43F6-AEAD-24719DC9D71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D1F9D2BA-3DC6-4825-A1E3-AE8A2570BB5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9202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796DDB51-12CA-4199-98E5-5D97649FE590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82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464028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6" name="Title 5">
            <a:extLst>
              <a:ext uri="{FF2B5EF4-FFF2-40B4-BE49-F238E27FC236}">
                <a16:creationId xmlns:a16="http://schemas.microsoft.com/office/drawing/2014/main" id="{BD9996AD-C974-1D4F-B532-907622CBE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1210" y="1816100"/>
            <a:ext cx="5873700" cy="23531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IT’s Coding time!</a:t>
            </a:r>
          </a:p>
        </p:txBody>
      </p:sp>
    </p:spTree>
    <p:extLst>
      <p:ext uri="{BB962C8B-B14F-4D97-AF65-F5344CB8AC3E}">
        <p14:creationId xmlns:p14="http://schemas.microsoft.com/office/powerpoint/2010/main" val="846559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BCE8-EF15-9342-AAB5-BA1506737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298" y="2744484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Take 15 more minutes to celebrate!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CA61AF-3B6F-CF43-AF8E-527223B9E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496" y="1408606"/>
            <a:ext cx="7378357" cy="415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90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09A1AFB-CF28-3F46-AE61-26A30C73B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You have now made a brick oven!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E6C6C8-B3B3-C848-A1A1-C1D5C64D7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998822" cy="4460232"/>
          </a:xfrm>
        </p:spPr>
        <p:txBody>
          <a:bodyPr>
            <a:normAutofit/>
          </a:bodyPr>
          <a:lstStyle/>
          <a:p>
            <a:r>
              <a:rPr lang="en-US" sz="2800" dirty="0"/>
              <a:t>It serves a functional purpose</a:t>
            </a:r>
          </a:p>
          <a:p>
            <a:endParaRPr lang="en-US" sz="2800" dirty="0"/>
          </a:p>
          <a:p>
            <a:r>
              <a:rPr lang="en-US" sz="2800" dirty="0"/>
              <a:t>It doesn’t just sit there</a:t>
            </a:r>
          </a:p>
          <a:p>
            <a:endParaRPr lang="en-US" sz="2800" dirty="0"/>
          </a:p>
          <a:p>
            <a:r>
              <a:rPr lang="en-US" sz="2800" dirty="0"/>
              <a:t>It works like you coded it to!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EB8F24-1168-4743-B4F7-4ED399F12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51" r="1" b="3886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048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Content Placeholder 11">
            <a:extLst>
              <a:ext uri="{FF2B5EF4-FFF2-40B4-BE49-F238E27FC236}">
                <a16:creationId xmlns:a16="http://schemas.microsoft.com/office/drawing/2014/main" id="{7724E58A-1913-AA4A-B5C1-AD72282E0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" b="12703"/>
          <a:stretch/>
        </p:blipFill>
        <p:spPr>
          <a:xfrm>
            <a:off x="6096000" y="1630284"/>
            <a:ext cx="5456279" cy="357248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4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82C09C8-4D65-344F-8DC4-74A0F05AE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What’s next?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8DC6274-50FC-8A42-9DEC-16B3E68FE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You have just taken the ”gateway drug” of making</a:t>
            </a:r>
          </a:p>
          <a:p>
            <a:endParaRPr lang="en-US" sz="2000" dirty="0"/>
          </a:p>
          <a:p>
            <a:r>
              <a:rPr lang="en-US" sz="2000" dirty="0"/>
              <a:t>Now your little oven will start to trigger new ideas and things you want to add</a:t>
            </a:r>
          </a:p>
          <a:p>
            <a:endParaRPr lang="en-US" sz="2000" dirty="0"/>
          </a:p>
          <a:p>
            <a:r>
              <a:rPr lang="en-US" sz="2000" dirty="0"/>
              <a:t>Soon you will have a fancy brick oven!</a:t>
            </a:r>
          </a:p>
          <a:p>
            <a:endParaRPr lang="en-US" sz="2000" dirty="0"/>
          </a:p>
          <a:p>
            <a:r>
              <a:rPr lang="en-US" sz="2000" dirty="0"/>
              <a:t>And your amazon order history will look like this: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ACD0D45D-374F-564C-B668-547E67F2BF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3611" y="-843526"/>
            <a:ext cx="5960125" cy="823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774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4193A-0624-4645-A962-6B8906478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just do?!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B385B-7BA3-0444-A1C5-C2959A1AA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Learned about hardware basics</a:t>
            </a:r>
          </a:p>
          <a:p>
            <a:endParaRPr lang="en-US" sz="2800" dirty="0"/>
          </a:p>
          <a:p>
            <a:r>
              <a:rPr lang="en-US" sz="2800" dirty="0"/>
              <a:t>Learned about the Raspberry PI</a:t>
            </a:r>
          </a:p>
          <a:p>
            <a:endParaRPr lang="en-US" sz="2800" dirty="0"/>
          </a:p>
          <a:p>
            <a:r>
              <a:rPr lang="en-US" sz="2800" dirty="0"/>
              <a:t>Learned some Python and development fundamentals</a:t>
            </a:r>
          </a:p>
          <a:p>
            <a:endParaRPr lang="en-US" sz="2800" dirty="0"/>
          </a:p>
          <a:p>
            <a:r>
              <a:rPr lang="en-US" sz="2800" dirty="0"/>
              <a:t>Took the first step into a much bigger world!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9550821-1737-3949-88BB-B9F79B543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58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57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4E6EFF-83FD-8B46-8A8D-A29CDE5CB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2775880"/>
            <a:ext cx="4689234" cy="249686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0519DB-929B-8D42-B3C6-F299B1ACB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before we begin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C8257-F1D5-9444-A84F-9998F2D3A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n-US" dirty="0"/>
              <a:t>Logistics and important info</a:t>
            </a:r>
          </a:p>
          <a:p>
            <a:endParaRPr lang="en-US" dirty="0"/>
          </a:p>
          <a:p>
            <a:r>
              <a:rPr lang="en-US" dirty="0"/>
              <a:t>Introductions</a:t>
            </a:r>
          </a:p>
          <a:p>
            <a:endParaRPr lang="en-US" dirty="0"/>
          </a:p>
          <a:p>
            <a:r>
              <a:rPr lang="en-US" dirty="0"/>
              <a:t>What you will get out of today</a:t>
            </a:r>
          </a:p>
        </p:txBody>
      </p:sp>
    </p:spTree>
    <p:extLst>
      <p:ext uri="{BB962C8B-B14F-4D97-AF65-F5344CB8AC3E}">
        <p14:creationId xmlns:p14="http://schemas.microsoft.com/office/powerpoint/2010/main" val="14354073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F47FD6-6768-E440-8000-7B809781C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Congratulations!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3F5C6EE-A34D-734D-879E-70DE49AD216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0404" b="20404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AD275D-61FB-944F-A8A9-69648052A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You’re officially an </a:t>
            </a:r>
            <a:r>
              <a:rPr lang="en-US" dirty="0" err="1"/>
              <a:t>IoT</a:t>
            </a:r>
            <a:r>
              <a:rPr lang="en-US" dirty="0"/>
              <a:t> Developer! Don’t forget to come get your Sticker!!</a:t>
            </a:r>
          </a:p>
        </p:txBody>
      </p:sp>
    </p:spTree>
    <p:extLst>
      <p:ext uri="{BB962C8B-B14F-4D97-AF65-F5344CB8AC3E}">
        <p14:creationId xmlns:p14="http://schemas.microsoft.com/office/powerpoint/2010/main" val="907060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6697F791-5FFA-4164-899F-EB52EA72B0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B773AB25-A422-41AA-9737-5E04C1966D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4045D91-0D93-8040-8647-B29F7A3FF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860231"/>
            <a:ext cx="6844045" cy="5133033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6AD0D387-1584-4477-B5F8-52B50D4F220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8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C1BDF48-C6CE-4D47-989B-8A03EE446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294" y="132742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While we do Q and a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493416C-8B7C-4278-8001-A72171A4A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270" y="1720850"/>
            <a:ext cx="3304732" cy="3957302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Disassemble your circuits</a:t>
            </a:r>
          </a:p>
          <a:p>
            <a:r>
              <a:rPr lang="en-US" dirty="0">
                <a:solidFill>
                  <a:srgbClr val="FFFFFF"/>
                </a:solidFill>
              </a:rPr>
              <a:t>Put the parts in the baggie</a:t>
            </a:r>
          </a:p>
          <a:p>
            <a:r>
              <a:rPr lang="en-US" dirty="0">
                <a:solidFill>
                  <a:srgbClr val="FFFFFF"/>
                </a:solidFill>
              </a:rPr>
              <a:t>Put everything back in the box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If you *really* want to keep your kit, let’s talk after</a:t>
            </a:r>
          </a:p>
        </p:txBody>
      </p:sp>
    </p:spTree>
    <p:extLst>
      <p:ext uri="{BB962C8B-B14F-4D97-AF65-F5344CB8AC3E}">
        <p14:creationId xmlns:p14="http://schemas.microsoft.com/office/powerpoint/2010/main" val="1995977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4E035BE-9FF4-43D3-BC25-CF582D7FF85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85ECEC0-FF5D-4348-92C7-1EA7C61E770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51BE237-7721-6146-8245-2BD2F790B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112" y="1082673"/>
            <a:ext cx="3237717" cy="4708528"/>
          </a:xfrm>
        </p:spPr>
        <p:txBody>
          <a:bodyPr>
            <a:normAutofit/>
          </a:bodyPr>
          <a:lstStyle/>
          <a:p>
            <a:pPr algn="r"/>
            <a:r>
              <a:rPr lang="en-US" sz="4000" dirty="0"/>
              <a:t>Some resources for you And a Favor for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4A582-99FD-A646-985F-45FC988E5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latin typeface="+mj-lt"/>
              </a:rPr>
              <a:t>Official Resources:</a:t>
            </a:r>
          </a:p>
          <a:p>
            <a:r>
              <a:rPr lang="en-US" sz="1800" dirty="0" err="1"/>
              <a:t>Raspberypi.org</a:t>
            </a:r>
            <a:endParaRPr lang="en-US" sz="1800" dirty="0"/>
          </a:p>
          <a:p>
            <a:r>
              <a:rPr lang="en-US" sz="1800" dirty="0" err="1"/>
              <a:t>Python.org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2800" dirty="0">
                <a:latin typeface="+mj-lt"/>
              </a:rPr>
              <a:t>Other Resources:</a:t>
            </a:r>
          </a:p>
          <a:p>
            <a:r>
              <a:rPr lang="en-US" sz="1800" dirty="0" err="1"/>
              <a:t>Youtube</a:t>
            </a:r>
            <a:r>
              <a:rPr lang="en-US" sz="1800" dirty="0"/>
              <a:t>! </a:t>
            </a:r>
            <a:r>
              <a:rPr lang="en-US" sz="1800" dirty="0" err="1"/>
              <a:t>Instructables</a:t>
            </a:r>
            <a:r>
              <a:rPr lang="en-US" sz="1800" dirty="0"/>
              <a:t>! Amazon!</a:t>
            </a:r>
          </a:p>
          <a:p>
            <a:r>
              <a:rPr lang="en-US" sz="1800" dirty="0" err="1"/>
              <a:t>Github.com</a:t>
            </a:r>
            <a:r>
              <a:rPr lang="en-US" sz="1800" dirty="0"/>
              <a:t>/</a:t>
            </a:r>
            <a:r>
              <a:rPr lang="en-US" sz="1800" dirty="0" err="1"/>
              <a:t>ChrisHarrold</a:t>
            </a:r>
            <a:endParaRPr lang="en-US" sz="1800" dirty="0"/>
          </a:p>
          <a:p>
            <a:r>
              <a:rPr lang="en-US" sz="1800" dirty="0"/>
              <a:t>@charrold303 @</a:t>
            </a:r>
            <a:r>
              <a:rPr lang="en-US" sz="1800" dirty="0" err="1"/>
              <a:t>codecoffeeyvr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2800" dirty="0"/>
              <a:t>A Favor:</a:t>
            </a:r>
          </a:p>
          <a:p>
            <a:r>
              <a:rPr lang="en-US" sz="1800" dirty="0"/>
              <a:t>http://</a:t>
            </a:r>
            <a:r>
              <a:rPr lang="en-US" sz="1800" dirty="0" err="1"/>
              <a:t>bit.ly</a:t>
            </a:r>
            <a:r>
              <a:rPr lang="en-US" sz="1800" dirty="0"/>
              <a:t>/</a:t>
            </a:r>
            <a:r>
              <a:rPr lang="en-US" sz="1800" dirty="0" err="1"/>
              <a:t>charrold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0118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97F791-5FFA-4164-899F-EB52EA72B0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73AB25-A422-41AA-9737-5E04C1966D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4AF043-9262-F948-99DC-34D199E24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0285" y="1520328"/>
            <a:ext cx="8024917" cy="3811835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AD0D387-1584-4477-B5F8-52B50D4F220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401C4C0-7ED2-1C4A-917E-28C25E84F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Practical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3C29D-117D-D849-B9DD-C6EA98454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Why “practical” development?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Physical confirmation of logical creations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The “aha” moment</a:t>
            </a:r>
          </a:p>
        </p:txBody>
      </p:sp>
    </p:spTree>
    <p:extLst>
      <p:ext uri="{BB962C8B-B14F-4D97-AF65-F5344CB8AC3E}">
        <p14:creationId xmlns:p14="http://schemas.microsoft.com/office/powerpoint/2010/main" val="6243973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74872A0B-8668-4500-9509-EAA581B26C2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6" name="Rectangle 15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40590EE-5428-41AA-95B2-96FCC1CE67A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5262F1-FE33-2249-AEA9-BE6436CAA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5342981" cy="1478570"/>
          </a:xfrm>
        </p:spPr>
        <p:txBody>
          <a:bodyPr>
            <a:normAutofit/>
          </a:bodyPr>
          <a:lstStyle/>
          <a:p>
            <a:r>
              <a:rPr lang="en-US" dirty="0"/>
              <a:t>What *are* we doing?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7E13DE3-0A7C-4803-9F1C-34CBD7065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6"/>
            <a:ext cx="5504876" cy="4370389"/>
          </a:xfrm>
        </p:spPr>
        <p:txBody>
          <a:bodyPr>
            <a:noAutofit/>
          </a:bodyPr>
          <a:lstStyle/>
          <a:p>
            <a:r>
              <a:rPr lang="en-US" sz="2800" dirty="0"/>
              <a:t>Building our prototype</a:t>
            </a:r>
          </a:p>
          <a:p>
            <a:endParaRPr lang="en-US" sz="2800" dirty="0"/>
          </a:p>
          <a:p>
            <a:r>
              <a:rPr lang="en-US" sz="2800" dirty="0"/>
              <a:t>Coding our application</a:t>
            </a:r>
          </a:p>
          <a:p>
            <a:endParaRPr lang="en-US" sz="2800" dirty="0"/>
          </a:p>
          <a:p>
            <a:r>
              <a:rPr lang="en-US" sz="2800" dirty="0"/>
              <a:t>Testing our solution</a:t>
            </a:r>
          </a:p>
          <a:p>
            <a:endParaRPr lang="en-US" sz="2800" dirty="0"/>
          </a:p>
          <a:p>
            <a:r>
              <a:rPr lang="en-US" sz="2800" dirty="0"/>
              <a:t>Making! Hacking! Developing!</a:t>
            </a:r>
          </a:p>
          <a:p>
            <a:endParaRPr lang="en-US" sz="2800" dirty="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9C6CB249-C880-5348-9AE2-AEB64CCCAD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98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A1884C7-5604-1D44-9406-BE36482DF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95" y="920"/>
            <a:ext cx="6053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797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7" name="Rectangle 116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9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7" name="Content Placeholder 5">
            <a:extLst>
              <a:ext uri="{FF2B5EF4-FFF2-40B4-BE49-F238E27FC236}">
                <a16:creationId xmlns:a16="http://schemas.microsoft.com/office/drawing/2014/main" id="{3DDB9F9F-E036-8E41-A5F9-CD4E17F814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13" r="17930" b="5411"/>
          <a:stretch/>
        </p:blipFill>
        <p:spPr>
          <a:xfrm>
            <a:off x="5705502" y="456406"/>
            <a:ext cx="6381694" cy="594468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21" name="Group 120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2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5C0F6D-D057-9D46-B1B2-0816DDC2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Hardware – AKA What’s in the box</a:t>
            </a:r>
          </a:p>
        </p:txBody>
      </p:sp>
      <p:sp>
        <p:nvSpPr>
          <p:cNvPr id="179" name="Content Placeholder 178">
            <a:extLst>
              <a:ext uri="{FF2B5EF4-FFF2-40B4-BE49-F238E27FC236}">
                <a16:creationId xmlns:a16="http://schemas.microsoft.com/office/drawing/2014/main" id="{AC4FC31F-606B-411B-A9DE-84EE0BE3F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128300"/>
            <a:ext cx="4459287" cy="3965046"/>
          </a:xfrm>
        </p:spPr>
        <p:txBody>
          <a:bodyPr>
            <a:noAutofit/>
          </a:bodyPr>
          <a:lstStyle/>
          <a:p>
            <a:r>
              <a:rPr lang="en-US" sz="2800" dirty="0"/>
              <a:t>Basic hardware required to build our project</a:t>
            </a:r>
          </a:p>
          <a:p>
            <a:pPr lvl="1"/>
            <a:r>
              <a:rPr lang="en-US" sz="2800" dirty="0"/>
              <a:t>Breadboard</a:t>
            </a:r>
          </a:p>
          <a:p>
            <a:pPr lvl="1"/>
            <a:r>
              <a:rPr lang="en-US" sz="2800" dirty="0"/>
              <a:t>Wires</a:t>
            </a:r>
          </a:p>
          <a:p>
            <a:pPr lvl="1"/>
            <a:r>
              <a:rPr lang="en-US" sz="2800" dirty="0"/>
              <a:t>Lights</a:t>
            </a:r>
          </a:p>
          <a:p>
            <a:pPr lvl="1"/>
            <a:r>
              <a:rPr lang="en-US" sz="2800" dirty="0"/>
              <a:t>Resistors</a:t>
            </a:r>
          </a:p>
          <a:p>
            <a:pPr lvl="1"/>
            <a:r>
              <a:rPr lang="en-US" sz="2800" dirty="0"/>
              <a:t>Sensor</a:t>
            </a:r>
          </a:p>
          <a:p>
            <a:pPr lvl="1"/>
            <a:r>
              <a:rPr lang="en-US" sz="2800" dirty="0"/>
              <a:t>Raspberry Pi 3</a:t>
            </a:r>
          </a:p>
        </p:txBody>
      </p:sp>
    </p:spTree>
    <p:extLst>
      <p:ext uri="{BB962C8B-B14F-4D97-AF65-F5344CB8AC3E}">
        <p14:creationId xmlns:p14="http://schemas.microsoft.com/office/powerpoint/2010/main" val="3191571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742C426-FCE7-4673-BC1D-7E7D3A5FD09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12700" dir="1080000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0C239E5-48CB-4DB3-A778-3A01C488E96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8280" y="0"/>
            <a:ext cx="91440" cy="3474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96BEB8-501D-1349-A12B-12221DD0D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0005" y="367453"/>
            <a:ext cx="1911019" cy="27398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8F4162-E647-3C43-A9C7-5BC2CF8106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290" y="697205"/>
            <a:ext cx="2860085" cy="2090062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85B566C1-7CA6-6443-A4A1-65F5F019F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2926" y="3796452"/>
            <a:ext cx="4473166" cy="2739814"/>
          </a:xfrm>
          <a:prstGeom prst="rect">
            <a:avLst/>
          </a:prstGeom>
        </p:spPr>
      </p:pic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D450192-3830-4F04-A1C0-F684D80AB9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3383280"/>
            <a:ext cx="609600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2D8ED0-3EF8-0B43-B6EA-200BC736A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685529" cy="1478570"/>
          </a:xfrm>
        </p:spPr>
        <p:txBody>
          <a:bodyPr>
            <a:normAutofit/>
          </a:bodyPr>
          <a:lstStyle/>
          <a:p>
            <a:r>
              <a:rPr lang="en-US" dirty="0"/>
              <a:t>Hardware fundamentals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6B5B75B-8807-4CBC-9447-A26470B1F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4685530" cy="4503853"/>
          </a:xfrm>
        </p:spPr>
        <p:txBody>
          <a:bodyPr>
            <a:normAutofit fontScale="47500" lnSpcReduction="20000"/>
          </a:bodyPr>
          <a:lstStyle/>
          <a:p>
            <a:r>
              <a:rPr lang="en-US" sz="4000" dirty="0"/>
              <a:t>HW is all about Flow Control</a:t>
            </a:r>
          </a:p>
          <a:p>
            <a:endParaRPr lang="en-US" sz="4000" dirty="0"/>
          </a:p>
          <a:p>
            <a:r>
              <a:rPr lang="en-US" sz="4000" dirty="0"/>
              <a:t>We will build a circuit (3 of them)</a:t>
            </a:r>
          </a:p>
          <a:p>
            <a:endParaRPr lang="en-US" sz="4000" dirty="0"/>
          </a:p>
          <a:p>
            <a:r>
              <a:rPr lang="en-US" sz="4000" dirty="0"/>
              <a:t>Common Sensor pinout</a:t>
            </a:r>
          </a:p>
          <a:p>
            <a:pPr lvl="1"/>
            <a:r>
              <a:rPr lang="en-US" sz="4000" dirty="0"/>
              <a:t>VCC = power IN</a:t>
            </a:r>
          </a:p>
          <a:p>
            <a:pPr lvl="1"/>
            <a:r>
              <a:rPr lang="en-US" sz="4000" dirty="0"/>
              <a:t>GND = power OUT (Ground)</a:t>
            </a:r>
          </a:p>
          <a:p>
            <a:pPr lvl="1"/>
            <a:r>
              <a:rPr lang="en-US" sz="4000" dirty="0"/>
              <a:t>A0 = Analog output (Sometimes)</a:t>
            </a:r>
          </a:p>
          <a:p>
            <a:pPr lvl="1"/>
            <a:r>
              <a:rPr lang="en-US" sz="4000" dirty="0"/>
              <a:t>D0 = Digital output (Sometimes)</a:t>
            </a:r>
          </a:p>
          <a:p>
            <a:pPr lvl="1"/>
            <a:r>
              <a:rPr lang="en-US" sz="4000" dirty="0"/>
              <a:t>Usually you get one or the other of those</a:t>
            </a:r>
          </a:p>
        </p:txBody>
      </p:sp>
    </p:spTree>
    <p:extLst>
      <p:ext uri="{BB962C8B-B14F-4D97-AF65-F5344CB8AC3E}">
        <p14:creationId xmlns:p14="http://schemas.microsoft.com/office/powerpoint/2010/main" val="365897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9CA73A-F49C-954E-95E5-8E2E3557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Raspberry Pi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8B4A16-160A-4BE3-A7DF-21AAC85EC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4056883" cy="4448768"/>
          </a:xfrm>
        </p:spPr>
        <p:txBody>
          <a:bodyPr>
            <a:normAutofit/>
          </a:bodyPr>
          <a:lstStyle/>
          <a:p>
            <a:r>
              <a:rPr lang="en-US" dirty="0"/>
              <a:t>Why Pi for </a:t>
            </a:r>
            <a:r>
              <a:rPr lang="en-US" dirty="0" err="1"/>
              <a:t>IoT</a:t>
            </a:r>
            <a:r>
              <a:rPr lang="en-US" dirty="0"/>
              <a:t>?</a:t>
            </a:r>
          </a:p>
          <a:p>
            <a:pPr lvl="1"/>
            <a:r>
              <a:rPr lang="en-US" sz="2400" dirty="0"/>
              <a:t>Cost</a:t>
            </a:r>
          </a:p>
          <a:p>
            <a:pPr lvl="1"/>
            <a:r>
              <a:rPr lang="en-US" sz="2400" dirty="0"/>
              <a:t>Accessibility</a:t>
            </a:r>
          </a:p>
          <a:p>
            <a:pPr lvl="1"/>
            <a:r>
              <a:rPr lang="en-US" sz="2400" dirty="0"/>
              <a:t>Community</a:t>
            </a:r>
          </a:p>
          <a:p>
            <a:pPr lvl="1"/>
            <a:r>
              <a:rPr lang="en-US" sz="2400" dirty="0"/>
              <a:t>Peripherals</a:t>
            </a:r>
          </a:p>
          <a:p>
            <a:r>
              <a:rPr lang="en-US" dirty="0"/>
              <a:t>First to market</a:t>
            </a:r>
          </a:p>
          <a:p>
            <a:r>
              <a:rPr lang="en-US" dirty="0"/>
              <a:t>Small, light, and “good enough”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D9F114F-8ABA-1142-98AE-C5BA802A5F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51" r="13179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449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ound Diagonal Corner Rectangle 11">
            <a:extLst>
              <a:ext uri="{FF2B5EF4-FFF2-40B4-BE49-F238E27FC236}">
                <a16:creationId xmlns:a16="http://schemas.microsoft.com/office/drawing/2014/main" id="{E704FA00-F5B1-4BF3-BFB2-F832D36702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1A505E-BCDA-DE4A-9332-22E33D69C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68" y="1552074"/>
            <a:ext cx="3240165" cy="39756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825CD2-CBCD-5C45-A512-EFEAF8E929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18" t="8508" r="3988" b="4926"/>
          <a:stretch/>
        </p:blipFill>
        <p:spPr>
          <a:xfrm rot="5400000">
            <a:off x="3777268" y="1916695"/>
            <a:ext cx="4054727" cy="31673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4F13B3-05C0-ED44-940F-07E99281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 dirty="0"/>
              <a:t>Slapping it all together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58A81-AE4F-48EB-A66F-337971CCB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6"/>
            <a:ext cx="3281004" cy="4206397"/>
          </a:xfrm>
        </p:spPr>
        <p:txBody>
          <a:bodyPr>
            <a:normAutofit/>
          </a:bodyPr>
          <a:lstStyle/>
          <a:p>
            <a:r>
              <a:rPr lang="en-US" dirty="0"/>
              <a:t>KISS – keep it simple, son!</a:t>
            </a:r>
          </a:p>
          <a:p>
            <a:endParaRPr lang="en-US" dirty="0"/>
          </a:p>
          <a:p>
            <a:r>
              <a:rPr lang="en-US" dirty="0"/>
              <a:t>Interpreting diagrams</a:t>
            </a:r>
          </a:p>
          <a:p>
            <a:endParaRPr lang="en-US" dirty="0"/>
          </a:p>
          <a:p>
            <a:r>
              <a:rPr lang="en-US" dirty="0"/>
              <a:t>Creating our circuits!</a:t>
            </a:r>
          </a:p>
        </p:txBody>
      </p:sp>
    </p:spTree>
    <p:extLst>
      <p:ext uri="{BB962C8B-B14F-4D97-AF65-F5344CB8AC3E}">
        <p14:creationId xmlns:p14="http://schemas.microsoft.com/office/powerpoint/2010/main" val="3328547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1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Content Placeholder 4">
            <a:extLst>
              <a:ext uri="{FF2B5EF4-FFF2-40B4-BE49-F238E27FC236}">
                <a16:creationId xmlns:a16="http://schemas.microsoft.com/office/drawing/2014/main" id="{FED2ED0A-B803-3E46-99BD-33FDC1918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284861"/>
            <a:ext cx="5456279" cy="42633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75" name="Group 1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E49EED-3C97-1F44-A27C-BB0E55C0A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Now we have a Fancy Brick</a:t>
            </a:r>
          </a:p>
        </p:txBody>
      </p:sp>
      <p:sp>
        <p:nvSpPr>
          <p:cNvPr id="76" name="Content Placeholder 9">
            <a:extLst>
              <a:ext uri="{FF2B5EF4-FFF2-40B4-BE49-F238E27FC236}">
                <a16:creationId xmlns:a16="http://schemas.microsoft.com/office/drawing/2014/main" id="{1BB527A4-FB5D-4B1A-8781-55DEEF70D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Autofit/>
          </a:bodyPr>
          <a:lstStyle/>
          <a:p>
            <a:r>
              <a:rPr lang="en-US" dirty="0"/>
              <a:t>It looks cool!</a:t>
            </a:r>
          </a:p>
          <a:p>
            <a:endParaRPr lang="en-US" dirty="0"/>
          </a:p>
          <a:p>
            <a:r>
              <a:rPr lang="en-US" dirty="0"/>
              <a:t>It matches the picture</a:t>
            </a:r>
          </a:p>
          <a:p>
            <a:endParaRPr lang="en-US" dirty="0"/>
          </a:p>
          <a:p>
            <a:r>
              <a:rPr lang="en-US" dirty="0"/>
              <a:t>It doesn’t do anything</a:t>
            </a:r>
          </a:p>
          <a:p>
            <a:endParaRPr lang="en-US" dirty="0"/>
          </a:p>
          <a:p>
            <a:r>
              <a:rPr lang="en-US" dirty="0"/>
              <a:t>Yet!</a:t>
            </a:r>
          </a:p>
        </p:txBody>
      </p:sp>
    </p:spTree>
    <p:extLst>
      <p:ext uri="{BB962C8B-B14F-4D97-AF65-F5344CB8AC3E}">
        <p14:creationId xmlns:p14="http://schemas.microsoft.com/office/powerpoint/2010/main" val="1576595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10528</TotalTime>
  <Words>494</Words>
  <Application>Microsoft Macintosh PowerPoint</Application>
  <PresentationFormat>Widescreen</PresentationFormat>
  <Paragraphs>131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Trebuchet MS</vt:lpstr>
      <vt:lpstr>Tw Cen MT</vt:lpstr>
      <vt:lpstr>Circuit</vt:lpstr>
      <vt:lpstr>Intro to Practical development</vt:lpstr>
      <vt:lpstr>before we begin</vt:lpstr>
      <vt:lpstr>Practical Development</vt:lpstr>
      <vt:lpstr>What *are* we doing?</vt:lpstr>
      <vt:lpstr>Hardware – AKA What’s in the box</vt:lpstr>
      <vt:lpstr>Hardware fundamentals</vt:lpstr>
      <vt:lpstr>Raspberry Pi</vt:lpstr>
      <vt:lpstr>Slapping it all together</vt:lpstr>
      <vt:lpstr>Now we have a Fancy Brick</vt:lpstr>
      <vt:lpstr>Take 15 minutes to celebrate!</vt:lpstr>
      <vt:lpstr>software</vt:lpstr>
      <vt:lpstr>Code power!</vt:lpstr>
      <vt:lpstr>Getting started with writing code</vt:lpstr>
      <vt:lpstr>PowerPoint Presentation</vt:lpstr>
      <vt:lpstr>IT’s Coding time!</vt:lpstr>
      <vt:lpstr>Take 15 more minutes to celebrate!</vt:lpstr>
      <vt:lpstr>You have now made a brick oven!</vt:lpstr>
      <vt:lpstr>What’s next?</vt:lpstr>
      <vt:lpstr>What did we just do?!</vt:lpstr>
      <vt:lpstr>Congratulations!</vt:lpstr>
      <vt:lpstr>While we do Q and a</vt:lpstr>
      <vt:lpstr>Some resources for you And a Favor for me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building</dc:title>
  <dc:creator>Chris Harrold</dc:creator>
  <cp:lastModifiedBy>Chris Harrold</cp:lastModifiedBy>
  <cp:revision>59</cp:revision>
  <dcterms:created xsi:type="dcterms:W3CDTF">2018-03-23T17:23:54Z</dcterms:created>
  <dcterms:modified xsi:type="dcterms:W3CDTF">2018-04-04T22:39:53Z</dcterms:modified>
</cp:coreProperties>
</file>

<file path=docProps/thumbnail.jpeg>
</file>